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6" r:id="rId3"/>
    <p:sldId id="288" r:id="rId5"/>
    <p:sldId id="257" r:id="rId6"/>
    <p:sldId id="289" r:id="rId7"/>
    <p:sldId id="290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4" r:id="rId17"/>
    <p:sldId id="294" r:id="rId18"/>
    <p:sldId id="306" r:id="rId19"/>
    <p:sldId id="305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20" r:id="rId32"/>
    <p:sldId id="321" r:id="rId33"/>
    <p:sldId id="277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33"/>
    <a:srgbClr val="547E96"/>
    <a:srgbClr val="4C93B3"/>
    <a:srgbClr val="73ABC4"/>
    <a:srgbClr val="BDD7EE"/>
    <a:srgbClr val="C3DBE7"/>
    <a:srgbClr val="AFCFDC"/>
    <a:srgbClr val="446382"/>
    <a:srgbClr val="354E65"/>
    <a:srgbClr val="114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38" y="360"/>
      </p:cViewPr>
      <p:guideLst>
        <p:guide orient="horz" pos="2226"/>
        <p:guide pos="39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image" Target="../media/image1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image" Target="../media/image19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20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image" Target="../media/image21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2" Type="http://schemas.openxmlformats.org/officeDocument/2006/relationships/image" Target="../media/image22.pn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.xml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25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26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27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28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29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6765" y="3330575"/>
            <a:ext cx="39058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入门教程</a:t>
            </a:r>
            <a:endParaRPr lang="zh-CN" altLang="en-US" sz="4800" b="1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99005" y="4225290"/>
            <a:ext cx="64242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sz="36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统一机器人描述格式</a:t>
            </a:r>
            <a:endParaRPr sz="3600" b="1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4110" y="543750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rgbClr val="354E65"/>
                </a:solidFill>
              </a:rPr>
              <a:t>主讲教师：徐健</a:t>
            </a:r>
            <a:endParaRPr lang="en-US" altLang="zh-CN" sz="3200">
              <a:solidFill>
                <a:srgbClr val="354E6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614" descr="1234567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1281430"/>
            <a:ext cx="6276340" cy="4596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75385" y="1748790"/>
            <a:ext cx="3623310" cy="3987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URDF组件的具体内容</a:t>
            </a: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内容占位符 1" descr="图片包含 黑色&#10;&#10;已生成高可信度的说明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79" y="1417161"/>
            <a:ext cx="2390171" cy="4351338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3"/>
          <a:stretch>
            <a:fillRect/>
          </a:stretch>
        </p:blipFill>
        <p:spPr>
          <a:xfrm>
            <a:off x="8656680" y="938599"/>
            <a:ext cx="2390170" cy="49283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294130" y="3576320"/>
            <a:ext cx="395605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  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link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的属性和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joint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的属性都定义在了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urdf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文件里，</a:t>
            </a:r>
            <a:endParaRPr lang="zh-CN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/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           urdf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文件和我们之前见到的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launch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文件一样，也是遵循着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xml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标签语言语法</a:t>
            </a:r>
            <a:endParaRPr lang="zh-CN" altLang="en-US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内容占位符 1" descr="图片包含 黑色&#10;&#10;已生成高可信度的说明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15" y="1769745"/>
            <a:ext cx="2106295" cy="383540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3"/>
          <a:stretch>
            <a:fillRect/>
          </a:stretch>
        </p:blipFill>
        <p:spPr>
          <a:xfrm>
            <a:off x="3475355" y="1261110"/>
            <a:ext cx="2106295" cy="4343400"/>
          </a:xfrm>
          <a:prstGeom prst="rect">
            <a:avLst/>
          </a:prstGeom>
        </p:spPr>
      </p:pic>
      <p:pic>
        <p:nvPicPr>
          <p:cNvPr id="11" name="图片 10" descr="图片包含 文字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35" y="1191895"/>
            <a:ext cx="4654550" cy="479933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384329" y="662123"/>
            <a:ext cx="2186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xbot-u.urdf.xacro</a:t>
            </a:r>
            <a:endParaRPr lang="en-US" altLang="zh-CN" b="1" dirty="0" err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3010" y="1536700"/>
            <a:ext cx="4909185" cy="378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 sz="2000" dirty="0"/>
              <a:t>&lt;link&gt;   </a:t>
            </a:r>
            <a:endParaRPr lang="en-US" altLang="zh-CN" sz="2000" dirty="0"/>
          </a:p>
          <a:p>
            <a:r>
              <a:rPr lang="en-US" altLang="zh-CN" sz="2000" dirty="0"/>
              <a:t>      &lt;inertial&gt;         </a:t>
            </a:r>
            <a:r>
              <a:rPr lang="zh-CN" altLang="en-US" sz="2000" dirty="0"/>
              <a:t>惯性属性</a:t>
            </a:r>
            <a:endParaRPr lang="en-US" altLang="zh-CN" sz="2000" dirty="0"/>
          </a:p>
          <a:p>
            <a:r>
              <a:rPr lang="en-US" altLang="zh-CN" sz="2000" dirty="0"/>
              <a:t>           &lt;origin&gt;       </a:t>
            </a:r>
            <a:r>
              <a:rPr lang="zh-CN" altLang="en-US" sz="2000" dirty="0"/>
              <a:t>相对</a:t>
            </a:r>
            <a:r>
              <a:rPr lang="en-US" altLang="zh-CN" sz="2000" dirty="0"/>
              <a:t>link</a:t>
            </a:r>
            <a:r>
              <a:rPr lang="zh-CN" altLang="en-US" sz="2000" dirty="0"/>
              <a:t>的坐标</a:t>
            </a:r>
            <a:endParaRPr lang="en-US" altLang="zh-CN" sz="2000" dirty="0"/>
          </a:p>
          <a:p>
            <a:r>
              <a:rPr lang="en-US" altLang="zh-CN" sz="2000" dirty="0"/>
              <a:t>           &lt;mass&gt;        </a:t>
            </a:r>
            <a:r>
              <a:rPr lang="zh-CN" altLang="en-US" sz="2000" dirty="0"/>
              <a:t>质量</a:t>
            </a:r>
            <a:endParaRPr lang="en-US" altLang="zh-CN" sz="2000" dirty="0"/>
          </a:p>
          <a:p>
            <a:r>
              <a:rPr lang="en-US" altLang="zh-CN" sz="2000" dirty="0"/>
              <a:t>           &lt;inertial&gt;      </a:t>
            </a:r>
            <a:r>
              <a:rPr lang="zh-CN" altLang="en-US" sz="2000" dirty="0"/>
              <a:t>转动惯量</a:t>
            </a:r>
            <a:endParaRPr lang="en-US" altLang="zh-CN" sz="2000" dirty="0"/>
          </a:p>
          <a:p>
            <a:r>
              <a:rPr lang="en-US" altLang="zh-CN" sz="2000" dirty="0"/>
              <a:t>      &lt;visual&gt;            </a:t>
            </a:r>
            <a:r>
              <a:rPr lang="zh-CN" altLang="en-US" sz="2000" dirty="0"/>
              <a:t>视觉属性</a:t>
            </a:r>
            <a:endParaRPr lang="en-US" altLang="zh-CN" sz="2000" dirty="0"/>
          </a:p>
          <a:p>
            <a:r>
              <a:rPr lang="en-US" altLang="zh-CN" sz="2000" dirty="0"/>
              <a:t>           &lt;origin&gt;        </a:t>
            </a:r>
            <a:r>
              <a:rPr lang="zh-CN" altLang="en-US" sz="2000" dirty="0"/>
              <a:t>相对</a:t>
            </a:r>
            <a:r>
              <a:rPr lang="en-US" altLang="zh-CN" sz="2000" dirty="0"/>
              <a:t>link</a:t>
            </a:r>
            <a:r>
              <a:rPr lang="zh-CN" altLang="en-US" sz="2000" dirty="0"/>
              <a:t>的坐标</a:t>
            </a:r>
            <a:endParaRPr lang="en-US" altLang="zh-CN" sz="2000" dirty="0"/>
          </a:p>
          <a:p>
            <a:r>
              <a:rPr lang="en-US" altLang="zh-CN" sz="2000" dirty="0"/>
              <a:t>           &lt;geometry&gt;  </a:t>
            </a:r>
            <a:r>
              <a:rPr lang="zh-CN" altLang="en-US" sz="2000" dirty="0"/>
              <a:t>形状</a:t>
            </a:r>
            <a:endParaRPr lang="en-US" altLang="zh-CN" sz="2000" dirty="0"/>
          </a:p>
          <a:p>
            <a:r>
              <a:rPr lang="en-US" altLang="zh-CN" sz="2000" dirty="0"/>
              <a:t>           &lt;material&gt;     </a:t>
            </a:r>
            <a:r>
              <a:rPr lang="zh-CN" altLang="en-US" sz="2000" dirty="0"/>
              <a:t>材质</a:t>
            </a:r>
            <a:endParaRPr lang="en-US" altLang="zh-CN" sz="2000" dirty="0"/>
          </a:p>
          <a:p>
            <a:r>
              <a:rPr lang="en-US" altLang="zh-CN" sz="2000" dirty="0"/>
              <a:t>      &lt;collision&gt;         </a:t>
            </a:r>
            <a:r>
              <a:rPr lang="zh-CN" altLang="en-US" sz="2000" dirty="0"/>
              <a:t>碰撞属性</a:t>
            </a:r>
            <a:endParaRPr lang="en-US" altLang="zh-CN" sz="2000" dirty="0"/>
          </a:p>
          <a:p>
            <a:r>
              <a:rPr lang="en-US" altLang="zh-CN" sz="2000" dirty="0"/>
              <a:t>           &lt;origin&gt;         </a:t>
            </a:r>
            <a:r>
              <a:rPr lang="zh-CN" altLang="en-US" sz="2000" dirty="0"/>
              <a:t>相对坐标</a:t>
            </a:r>
            <a:endParaRPr lang="en-US" altLang="zh-CN" sz="2000" dirty="0"/>
          </a:p>
          <a:p>
            <a:r>
              <a:rPr lang="en-US" altLang="zh-CN" sz="2000" dirty="0"/>
              <a:t>           &lt;geometry&gt;     </a:t>
            </a:r>
            <a:r>
              <a:rPr lang="zh-CN" altLang="en-US" sz="2000" dirty="0"/>
              <a:t>形状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379210" y="1536700"/>
            <a:ext cx="4671060" cy="286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altLang="zh-CN" sz="2000" dirty="0"/>
              <a:t>&lt;joint&gt;   </a:t>
            </a:r>
            <a:endParaRPr lang="en-US" altLang="zh-CN" sz="2000" dirty="0"/>
          </a:p>
          <a:p>
            <a:r>
              <a:rPr lang="en-US" altLang="zh-CN" sz="2000" dirty="0"/>
              <a:t>      &lt;origin&gt;    </a:t>
            </a:r>
            <a:r>
              <a:rPr lang="zh-CN" altLang="en-US" sz="2000" dirty="0"/>
              <a:t>从父</a:t>
            </a:r>
            <a:r>
              <a:rPr lang="en-US" altLang="zh-CN" sz="2000" dirty="0"/>
              <a:t>link</a:t>
            </a:r>
            <a:r>
              <a:rPr lang="zh-CN" altLang="en-US" sz="2000" dirty="0"/>
              <a:t>到子</a:t>
            </a:r>
            <a:r>
              <a:rPr lang="en-US" altLang="zh-CN" sz="2000" dirty="0"/>
              <a:t>link</a:t>
            </a:r>
            <a:r>
              <a:rPr lang="zh-CN" altLang="en-US" sz="2000" dirty="0"/>
              <a:t>的变换</a:t>
            </a:r>
            <a:endParaRPr lang="en-US" altLang="zh-CN" sz="2000" dirty="0"/>
          </a:p>
          <a:p>
            <a:r>
              <a:rPr lang="en-US" altLang="zh-CN" sz="2000" dirty="0"/>
              <a:t>      &lt;parent&gt;   </a:t>
            </a:r>
            <a:r>
              <a:rPr lang="zh-CN" altLang="en-US" sz="2000" dirty="0"/>
              <a:t>父</a:t>
            </a:r>
            <a:r>
              <a:rPr lang="en-US" altLang="zh-CN" sz="2000" dirty="0"/>
              <a:t>link</a:t>
            </a:r>
            <a:endParaRPr lang="en-US" altLang="zh-CN" sz="2000" dirty="0"/>
          </a:p>
          <a:p>
            <a:r>
              <a:rPr lang="en-US" altLang="zh-CN" sz="2000" dirty="0"/>
              <a:t>      &lt;child&gt;      </a:t>
            </a:r>
            <a:r>
              <a:rPr lang="zh-CN" altLang="en-US" sz="2000" dirty="0"/>
              <a:t>子</a:t>
            </a:r>
            <a:r>
              <a:rPr lang="en-US" altLang="zh-CN" sz="2000" dirty="0"/>
              <a:t>link</a:t>
            </a:r>
            <a:endParaRPr lang="en-US" altLang="zh-CN" sz="2000" dirty="0"/>
          </a:p>
          <a:p>
            <a:r>
              <a:rPr lang="en-US" altLang="zh-CN" sz="2000" dirty="0"/>
              <a:t>      &lt;axis&gt;        </a:t>
            </a:r>
            <a:r>
              <a:rPr lang="zh-CN" altLang="en-US" sz="2000" dirty="0"/>
              <a:t>关节轴</a:t>
            </a:r>
            <a:endParaRPr lang="en-US" altLang="zh-CN" sz="2000" dirty="0"/>
          </a:p>
          <a:p>
            <a:r>
              <a:rPr lang="en-US" altLang="zh-CN" sz="2000" dirty="0"/>
              <a:t>      &lt;calibration&gt;   </a:t>
            </a:r>
            <a:r>
              <a:rPr lang="zh-CN" altLang="en-US" sz="2000" dirty="0"/>
              <a:t>视觉属性</a:t>
            </a:r>
            <a:endParaRPr lang="en-US" altLang="zh-CN" sz="2000" dirty="0"/>
          </a:p>
          <a:p>
            <a:r>
              <a:rPr lang="en-US" altLang="zh-CN" sz="2000" dirty="0"/>
              <a:t>      &lt;dynamics&gt;     </a:t>
            </a:r>
            <a:r>
              <a:rPr lang="zh-CN" altLang="en-US" sz="2000" dirty="0"/>
              <a:t>动力学参数</a:t>
            </a:r>
            <a:endParaRPr lang="en-US" altLang="zh-CN" sz="2000" dirty="0"/>
          </a:p>
          <a:p>
            <a:r>
              <a:rPr lang="en-US" altLang="zh-CN" sz="2000" dirty="0"/>
              <a:t>      &lt;limit&gt;  </a:t>
            </a:r>
            <a:r>
              <a:rPr lang="zh-CN" altLang="en-US" sz="2000" dirty="0"/>
              <a:t>      关节限位</a:t>
            </a:r>
            <a:endParaRPr lang="zh-CN" altLang="en-US" sz="2000" dirty="0"/>
          </a:p>
        </p:txBody>
      </p:sp>
    </p:spTree>
    <p:custDataLst>
      <p:tags r:id="rId2"/>
    </p:custData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文件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10405" y="23761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547E96"/>
                </a:solidFill>
              </a:rPr>
              <a:t>URDF内容相关教学</a:t>
            </a:r>
            <a:endParaRPr lang="zh-CN" altLang="en-US" sz="2800">
              <a:solidFill>
                <a:srgbClr val="547E9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16755" y="3151505"/>
            <a:ext cx="327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547E96"/>
                </a:solidFill>
                <a:sym typeface="+mn-ea"/>
              </a:rPr>
              <a:t>6.2.</a:t>
            </a:r>
            <a:r>
              <a:rPr lang="en-US" altLang="zh-CN" sz="2000">
                <a:solidFill>
                  <a:srgbClr val="547E96"/>
                </a:solidFill>
                <a:sym typeface="+mn-ea"/>
              </a:rPr>
              <a:t>2</a:t>
            </a:r>
            <a:r>
              <a:rPr lang="zh-CN" altLang="en-US" sz="2000">
                <a:solidFill>
                  <a:srgbClr val="547E96"/>
                </a:solidFill>
                <a:sym typeface="+mn-ea"/>
              </a:rPr>
              <a:t>  </a:t>
            </a:r>
            <a:r>
              <a:rPr lang="en-US" altLang="zh-CN" sz="2000">
                <a:solidFill>
                  <a:srgbClr val="547E96"/>
                </a:solidFill>
                <a:sym typeface="+mn-ea"/>
              </a:rPr>
              <a:t>URDF</a:t>
            </a:r>
            <a:r>
              <a:rPr lang="zh-CN" altLang="en-US" sz="2000">
                <a:solidFill>
                  <a:srgbClr val="547E96"/>
                </a:solidFill>
                <a:sym typeface="+mn-ea"/>
              </a:rPr>
              <a:t> 文件</a:t>
            </a:r>
            <a:endParaRPr lang="zh-CN" altLang="en-US" sz="2000">
              <a:solidFill>
                <a:srgbClr val="547E96"/>
              </a:solidFill>
              <a:sym typeface="+mn-ea"/>
            </a:endParaRPr>
          </a:p>
        </p:txBody>
      </p:sp>
      <p:sp>
        <p:nvSpPr>
          <p:cNvPr id="390" name="CustomShape 1"/>
          <p:cNvSpPr/>
          <p:nvPr/>
        </p:nvSpPr>
        <p:spPr>
          <a:xfrm>
            <a:off x="3526200" y="1829520"/>
            <a:ext cx="5331960" cy="328716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custDataLst>
      <p:tags r:id="rId2"/>
    </p:custData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文件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870" y="1526540"/>
            <a:ext cx="5257800" cy="38042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354570" y="1708785"/>
            <a:ext cx="338582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sz="2000" b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sz="2000" b="0">
                <a:latin typeface="微软雅黑" panose="020B0503020204020204" charset="-122"/>
                <a:ea typeface="微软雅黑" panose="020B0503020204020204" charset="-122"/>
              </a:rPr>
              <a:t>：大家可以想想小时候，这种玩具小车，是如何通过组件拼装的？</a:t>
            </a:r>
            <a:endParaRPr sz="20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014210" y="1514475"/>
            <a:ext cx="2540" cy="3915410"/>
          </a:xfrm>
          <a:prstGeom prst="line">
            <a:avLst/>
          </a:prstGeom>
          <a:ln>
            <a:solidFill>
              <a:srgbClr val="547E96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文件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0595" y="8674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304800"/>
            <a:r>
              <a: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link 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 </a:t>
            </a:r>
            <a:r>
              <a: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joint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-2147482616" descr="20160825091728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5" y="1774190"/>
            <a:ext cx="3171190" cy="3940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tf树的状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65" y="1897380"/>
            <a:ext cx="2669540" cy="3817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01405" y="4585970"/>
            <a:ext cx="200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空间中的坐标系是右手坐标系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80" y="1237615"/>
            <a:ext cx="3237230" cy="24295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 165"/>
          <p:cNvSpPr/>
          <p:nvPr/>
        </p:nvSpPr>
        <p:spPr>
          <a:xfrm>
            <a:off x="869315" y="1195070"/>
            <a:ext cx="3495040" cy="4728210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5" name=" 165"/>
          <p:cNvSpPr/>
          <p:nvPr/>
        </p:nvSpPr>
        <p:spPr>
          <a:xfrm>
            <a:off x="4499610" y="1204595"/>
            <a:ext cx="6668135" cy="259905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文件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5185" y="4748530"/>
            <a:ext cx="65125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sz="2000" b="0">
                <a:cs typeface="宋体" pitchFamily="2" charset="-122"/>
              </a:rPr>
              <a:t>         URDF</a:t>
            </a:r>
            <a:r>
              <a:rPr lang="zh-CN" sz="2000" b="0">
                <a:cs typeface="宋体" pitchFamily="2" charset="-122"/>
              </a:rPr>
              <a:t>内容是不能够唯一确定一个机器人或者一个东西</a:t>
            </a:r>
            <a:r>
              <a:rPr lang="en-US" sz="2000" b="0">
                <a:latin typeface="Times New Roman" panose="02020603050405020304" pitchFamily="18" charset="0"/>
              </a:rPr>
              <a:t>, </a:t>
            </a:r>
            <a:r>
              <a:rPr lang="zh-CN" sz="2000" b="0">
                <a:cs typeface="宋体" pitchFamily="2" charset="-122"/>
              </a:rPr>
              <a:t>因为每个</a:t>
            </a:r>
            <a:r>
              <a:rPr lang="en-US" sz="2000" b="0">
                <a:latin typeface="Times New Roman" panose="02020603050405020304" pitchFamily="18" charset="0"/>
              </a:rPr>
              <a:t>link</a:t>
            </a:r>
            <a:r>
              <a:rPr lang="zh-CN" sz="2000" b="0">
                <a:cs typeface="宋体" pitchFamily="2" charset="-122"/>
              </a:rPr>
              <a:t>长什么样子</a:t>
            </a:r>
            <a:r>
              <a:rPr lang="en-US" sz="2000" b="0">
                <a:latin typeface="Times New Roman" panose="02020603050405020304" pitchFamily="18" charset="0"/>
              </a:rPr>
              <a:t>? </a:t>
            </a:r>
            <a:r>
              <a:rPr lang="zh-CN" sz="2000" b="0">
                <a:cs typeface="宋体" pitchFamily="2" charset="-122"/>
              </a:rPr>
              <a:t>他们又是一个什么样子的位置关系</a:t>
            </a:r>
            <a:r>
              <a:rPr lang="en-US" sz="2000" b="0">
                <a:latin typeface="Times New Roman" panose="02020603050405020304" pitchFamily="18" charset="0"/>
              </a:rPr>
              <a:t>? </a:t>
            </a:r>
            <a:r>
              <a:rPr lang="zh-CN" sz="2000" b="0">
                <a:cs typeface="宋体" pitchFamily="2" charset="-122"/>
              </a:rPr>
              <a:t>这些在上面的内容中都是没有定义的。</a:t>
            </a:r>
            <a:endParaRPr lang="zh-CN" altLang="en-US" sz="2000" b="0">
              <a:cs typeface="宋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055" y="1368425"/>
            <a:ext cx="2357120" cy="2258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70" y="1368425"/>
            <a:ext cx="3512820" cy="2254250"/>
          </a:xfrm>
          <a:prstGeom prst="roundRect">
            <a:avLst/>
          </a:prstGeom>
        </p:spPr>
      </p:pic>
      <p:pic>
        <p:nvPicPr>
          <p:cNvPr id="10" name="图片 -2147482616" descr="20160825091728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15" y="1503680"/>
            <a:ext cx="2915285" cy="39497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37075" y="247396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547E96"/>
                </a:solidFill>
              </a:rPr>
              <a:t>URDF内容相关教学</a:t>
            </a:r>
            <a:endParaRPr lang="zh-CN" altLang="en-US" sz="2800" b="1">
              <a:solidFill>
                <a:srgbClr val="547E9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8950" y="3147060"/>
            <a:ext cx="3731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547E96"/>
                </a:solidFill>
                <a:sym typeface="+mn-ea"/>
              </a:rPr>
              <a:t>6.2.３  制作URDF模型</a:t>
            </a:r>
            <a:endParaRPr lang="zh-CN" altLang="en-US" sz="2000">
              <a:solidFill>
                <a:srgbClr val="547E96"/>
              </a:solidFill>
              <a:sym typeface="+mn-ea"/>
            </a:endParaRPr>
          </a:p>
        </p:txBody>
      </p:sp>
      <p:sp>
        <p:nvSpPr>
          <p:cNvPr id="390" name="CustomShape 1"/>
          <p:cNvSpPr/>
          <p:nvPr/>
        </p:nvSpPr>
        <p:spPr>
          <a:xfrm>
            <a:off x="3526200" y="1829520"/>
            <a:ext cx="5331960" cy="328716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custDataLst>
      <p:tags r:id="rId2"/>
    </p:custData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3" name="内容占位符 -2147482613" descr="5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095" y="2221230"/>
            <a:ext cx="4747260" cy="3865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67740" y="1173480"/>
            <a:ext cx="9332595" cy="7067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en-US" altLang="zh-CN" sz="2000"/>
              <a:t> </a:t>
            </a:r>
            <a:r>
              <a:rPr lang="zh-CN" altLang="en-US" sz="2000"/>
              <a:t>我们的想法是：首先构建base_link作为小车的父坐标系,然后在base_link基础上,再构建左轮,右轮和雷达link。最后不同的link之间通过joint来连接。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6911975" y="2739390"/>
            <a:ext cx="3286760" cy="30765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相关代码注释：</a:t>
            </a:r>
            <a:endParaRPr lang="zh-CN" altLang="en-US" sz="1600"/>
          </a:p>
          <a:p>
            <a:r>
              <a:rPr lang="zh-CN" altLang="en-US" sz="1600"/>
              <a:t>1行：机器人的名字为 “mycar”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2-5行：设置了4个link，名字分别为：“base_link”、“right”、“left”、”rplidar”，其中base_link作为小车的父坐标系。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7-10行：连接名为“右连接”，类型是可连续的，父link是base_link，子link是right，下面代码的类似。</a:t>
            </a:r>
            <a:endParaRPr lang="zh-CN" altLang="en-US" sz="1600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68245" y="2254885"/>
            <a:ext cx="74301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URDF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统一机器人描述格式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U</a:t>
            </a:r>
            <a:r>
              <a:rPr lang="en-US" altLang="zh-CN" sz="2400" dirty="0">
                <a:sym typeface="+mn-ea"/>
              </a:rPr>
              <a:t>nified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R</a:t>
            </a:r>
            <a:r>
              <a:rPr lang="en-US" altLang="zh-CN" sz="2400" dirty="0">
                <a:sym typeface="+mn-ea"/>
              </a:rPr>
              <a:t>obot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D</a:t>
            </a:r>
            <a:r>
              <a:rPr lang="en-US" altLang="zh-CN" sz="2400" dirty="0">
                <a:sym typeface="+mn-ea"/>
              </a:rPr>
              <a:t>escription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F</a:t>
            </a:r>
            <a:r>
              <a:rPr lang="en-US" altLang="zh-CN" sz="2400" dirty="0">
                <a:sym typeface="+mn-ea"/>
              </a:rPr>
              <a:t>ormat</a:t>
            </a:r>
            <a:endParaRPr lang="en-US" altLang="zh-CN" sz="24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6465" y="121920"/>
            <a:ext cx="14255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ROS</a:t>
            </a:r>
            <a:r>
              <a:rPr lang="zh-CN" altLang="en-US" sz="1600">
                <a:solidFill>
                  <a:srgbClr val="446382"/>
                </a:solidFill>
              </a:rPr>
              <a:t>入门教程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93975" y="450215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统一机器人描述格式</a:t>
            </a:r>
            <a:endParaRPr sz="1600">
              <a:solidFill>
                <a:srgbClr val="446382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596" descr="x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356485"/>
            <a:ext cx="8562975" cy="1891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10615" y="1184910"/>
            <a:ext cx="89573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小技巧:	</a:t>
            </a:r>
            <a:endParaRPr lang="zh-CN" altLang="en-US"/>
          </a:p>
          <a:p>
            <a:r>
              <a:rPr lang="zh-CN" altLang="en-US">
                <a:solidFill>
                  <a:srgbClr val="FF7333"/>
                </a:solidFill>
              </a:rPr>
              <a:t>sudo apt-get install liburdfdom-tools</a:t>
            </a:r>
            <a:endParaRPr lang="zh-CN" altLang="en-US">
              <a:solidFill>
                <a:srgbClr val="FF7333"/>
              </a:solidFill>
            </a:endParaRPr>
          </a:p>
          <a:p>
            <a:r>
              <a:rPr lang="zh-CN" altLang="en-US">
                <a:solidFill>
                  <a:srgbClr val="FF7333"/>
                </a:solidFill>
              </a:rPr>
              <a:t>安装完毕后,执行检查check_urdf my_car.urdf。如果一切正常,就会有图中的显示。</a:t>
            </a:r>
            <a:endParaRPr lang="zh-CN" altLang="en-US">
              <a:solidFill>
                <a:srgbClr val="FF7333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595" descr="cn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" y="1822450"/>
            <a:ext cx="7222490" cy="4138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91260" y="1212850"/>
            <a:ext cx="6979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roslaunch urdf_demo display_urdf_link_joint.launch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611" descr="44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0" y="1419860"/>
            <a:ext cx="4978400" cy="4286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70280" y="1419860"/>
            <a:ext cx="35769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相关代码注释：</a:t>
            </a:r>
            <a:endParaRPr lang="zh-CN" altLang="en-US"/>
          </a:p>
          <a:p>
            <a:r>
              <a:rPr lang="zh-CN" altLang="en-US"/>
              <a:t>Origin中的rpy的三个分量，指的是欧拉角的三个分量，xyz指的是相对base_link的位移情况。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594" descr="xuch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2095500"/>
            <a:ext cx="7163435" cy="4110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31240" y="1067435"/>
            <a:ext cx="92195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打开新的终端,输入：</a:t>
            </a:r>
            <a:endParaRPr lang="zh-CN" altLang="en-US"/>
          </a:p>
          <a:p>
            <a:r>
              <a:rPr lang="zh-CN" altLang="en-US"/>
              <a:t>roslaunch urdf_demo display_urdf_link_position.launch</a:t>
            </a:r>
            <a:endParaRPr lang="zh-CN" altLang="en-US"/>
          </a:p>
          <a:p>
            <a:r>
              <a:rPr lang="zh-CN" altLang="en-US"/>
              <a:t>回车之后,发现所有的link和joint已经有在固定的位置上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内容占位符 -2147482610" descr="33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295" y="1040765"/>
            <a:ext cx="4682490" cy="4988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424940" y="3444875"/>
            <a:ext cx="40690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相关代码注释：</a:t>
            </a:r>
            <a:endParaRPr lang="zh-CN" altLang="en-US"/>
          </a:p>
          <a:p>
            <a:r>
              <a:rPr lang="zh-CN" altLang="en-US"/>
              <a:t>这里的&lt;cylinder length=” .06”  radius=”0.27”&gt;&lt;/cylinder&gt; 指的是使用圆柱体，半径为0.27,米，高为0.06米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Material name 和 color rgba 一致，rgba代表颜色的四个通道，四个不同通道的值代表不同的颜色。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609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1790700"/>
            <a:ext cx="9478010" cy="26022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-2147482606" descr="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80" y="1995170"/>
            <a:ext cx="3726815" cy="3841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00455" y="1189990"/>
            <a:ext cx="89896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问题：我们之前每次运行出现的下图在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launch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文件哪里能够体现出来？</a:t>
            </a:r>
            <a:endParaRPr lang="zh-CN" altLang="en-US" sz="20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6460" y="1164590"/>
            <a:ext cx="93618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000" b="0">
                <a:cs typeface="宋体" pitchFamily="2" charset="-122"/>
              </a:rPr>
              <a:t>       </a:t>
            </a:r>
            <a:r>
              <a:rPr lang="zh-CN" sz="2000" b="0">
                <a:cs typeface="宋体" pitchFamily="2" charset="-122"/>
              </a:rPr>
              <a:t>我们可以将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launch</a:t>
            </a:r>
            <a:r>
              <a:rPr lang="zh-CN" sz="2000" b="0">
                <a:cs typeface="宋体" pitchFamily="2" charset="-122"/>
              </a:rPr>
              <a:t>文件中的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param name="use_gui"</a:t>
            </a:r>
            <a:r>
              <a:rPr lang="zh-CN" sz="2000" b="0">
                <a:cs typeface="宋体" pitchFamily="2" charset="-122"/>
              </a:rPr>
              <a:t>的值由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false</a:t>
            </a:r>
            <a:r>
              <a:rPr lang="zh-CN" sz="2000" b="0">
                <a:cs typeface="宋体" pitchFamily="2" charset="-122"/>
              </a:rPr>
              <a:t>改成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true</a:t>
            </a:r>
            <a:r>
              <a:rPr lang="zh-CN" sz="2000" b="0">
                <a:cs typeface="宋体" pitchFamily="2" charset="-122"/>
              </a:rPr>
              <a:t>会弹出一个窗口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,</a:t>
            </a:r>
            <a:r>
              <a:rPr lang="zh-CN" sz="2000" b="0">
                <a:cs typeface="宋体" pitchFamily="2" charset="-122"/>
              </a:rPr>
              <a:t>同一移动进度条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,</a:t>
            </a:r>
            <a:r>
              <a:rPr lang="zh-CN" sz="2000" b="0">
                <a:cs typeface="宋体" pitchFamily="2" charset="-122"/>
              </a:rPr>
              <a:t>可以临时改变</a:t>
            </a:r>
            <a:r>
              <a:rPr lang="en-US" sz="2000" b="0">
                <a:latin typeface="Calibri" panose="020F0502020204030204" pitchFamily="34" charset="0"/>
                <a:cs typeface="宋体" pitchFamily="2" charset="-122"/>
              </a:rPr>
              <a:t>joint</a:t>
            </a:r>
            <a:r>
              <a:rPr lang="zh-CN" sz="2000" b="0">
                <a:cs typeface="宋体" pitchFamily="2" charset="-122"/>
              </a:rPr>
              <a:t>的朝向。</a:t>
            </a:r>
            <a:endParaRPr lang="zh-CN" altLang="en-US" sz="2000" b="0">
              <a:cs typeface="宋体" pitchFamily="2" charset="-122"/>
            </a:endParaRPr>
          </a:p>
        </p:txBody>
      </p:sp>
      <p:pic>
        <p:nvPicPr>
          <p:cNvPr id="2" name="图片 -2147482593" descr="weix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25" y="2102485"/>
            <a:ext cx="6586220" cy="37966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3" name="图片 -2147482607" descr="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05" y="2092325"/>
            <a:ext cx="8883650" cy="322770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149725" y="1338580"/>
            <a:ext cx="58616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rosrun rqt_tf_tree rqt_tf_tree</a:t>
            </a:r>
            <a:endParaRPr lang="zh-CN" altLang="en-US" sz="2000" b="1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1" descr="x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65" y="1079500"/>
            <a:ext cx="8570595" cy="4979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104265" y="121920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32075" y="4502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教学提纲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2165" y="1250950"/>
            <a:ext cx="2858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URDF内容相关教学</a:t>
            </a:r>
            <a:endParaRPr lang="zh-CN" altLang="en-US" sz="2400"/>
          </a:p>
        </p:txBody>
      </p:sp>
      <p:sp>
        <p:nvSpPr>
          <p:cNvPr id="220" name=" 220"/>
          <p:cNvSpPr/>
          <p:nvPr/>
        </p:nvSpPr>
        <p:spPr>
          <a:xfrm>
            <a:off x="1824990" y="1934845"/>
            <a:ext cx="1928495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6485" y="1951990"/>
            <a:ext cx="763905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r>
              <a:rPr lang="en-US" altLang="zh-CN"/>
              <a:t>6.2.1</a:t>
            </a:r>
            <a:endParaRPr lang="en-US" altLang="zh-CN"/>
          </a:p>
        </p:txBody>
      </p:sp>
      <p:sp>
        <p:nvSpPr>
          <p:cNvPr id="12" name=" 220"/>
          <p:cNvSpPr/>
          <p:nvPr/>
        </p:nvSpPr>
        <p:spPr>
          <a:xfrm>
            <a:off x="1827530" y="2524125"/>
            <a:ext cx="230759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9025" y="2541270"/>
            <a:ext cx="763905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algn="l"/>
            <a:r>
              <a:rPr lang="en-US" altLang="zh-CN">
                <a:sym typeface="+mn-ea"/>
              </a:rPr>
              <a:t>6.2.2</a:t>
            </a:r>
            <a:endParaRPr lang="en-US" altLang="zh-CN"/>
          </a:p>
        </p:txBody>
      </p:sp>
      <p:sp>
        <p:nvSpPr>
          <p:cNvPr id="14" name=" 220"/>
          <p:cNvSpPr/>
          <p:nvPr/>
        </p:nvSpPr>
        <p:spPr>
          <a:xfrm>
            <a:off x="1827530" y="3101975"/>
            <a:ext cx="1925955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24990" y="1964055"/>
            <a:ext cx="1273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URDF</a:t>
            </a:r>
            <a:r>
              <a:rPr lang="zh-CN" altLang="en-US">
                <a:sym typeface="+mn-ea"/>
              </a:rPr>
              <a:t>介绍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27530" y="2553335"/>
            <a:ext cx="379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URDF</a:t>
            </a:r>
            <a:r>
              <a:rPr lang="zh-CN" altLang="en-US">
                <a:sym typeface="+mn-ea"/>
              </a:rPr>
              <a:t>文件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827530" y="3131185"/>
            <a:ext cx="205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制作URDF模型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089025" y="3112770"/>
            <a:ext cx="763905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algn="l"/>
            <a:r>
              <a:rPr lang="en-US" altLang="zh-CN">
                <a:sym typeface="+mn-ea"/>
              </a:rPr>
              <a:t>6.2.3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558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600">
                <a:solidFill>
                  <a:srgbClr val="446382"/>
                </a:solidFill>
              </a:rPr>
              <a:t>制作URDF模型</a:t>
            </a:r>
            <a:endParaRPr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8" name="图片 7" descr="ax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1073150"/>
            <a:ext cx="8782050" cy="49472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051935" y="2270760"/>
            <a:ext cx="39751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600"/>
              <a:t>谢    谢</a:t>
            </a:r>
            <a:endParaRPr lang="zh-CN" altLang="en-US" sz="9600"/>
          </a:p>
        </p:txBody>
      </p:sp>
    </p:spTree>
    <p:custDataLst>
      <p:tags r:id="rId2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94835" y="239395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547E96"/>
                </a:solidFill>
              </a:rPr>
              <a:t>URDF内容相关教学</a:t>
            </a:r>
            <a:endParaRPr lang="zh-CN" altLang="en-US" sz="2800">
              <a:solidFill>
                <a:srgbClr val="547E9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45635" y="3142615"/>
            <a:ext cx="327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547E96"/>
                </a:solidFill>
              </a:rPr>
              <a:t>6.2.1  </a:t>
            </a:r>
            <a:r>
              <a:rPr lang="en-US" altLang="zh-CN" sz="2000">
                <a:solidFill>
                  <a:srgbClr val="547E96"/>
                </a:solidFill>
              </a:rPr>
              <a:t>URDF </a:t>
            </a:r>
            <a:r>
              <a:rPr lang="zh-CN" altLang="en-US" sz="2000">
                <a:solidFill>
                  <a:srgbClr val="547E96"/>
                </a:solidFill>
              </a:rPr>
              <a:t>介绍</a:t>
            </a:r>
            <a:endParaRPr lang="zh-CN" altLang="en-US" sz="2000">
              <a:solidFill>
                <a:srgbClr val="547E96"/>
              </a:solidFill>
            </a:endParaRPr>
          </a:p>
        </p:txBody>
      </p:sp>
      <p:sp>
        <p:nvSpPr>
          <p:cNvPr id="390" name="CustomShape 1"/>
          <p:cNvSpPr/>
          <p:nvPr/>
        </p:nvSpPr>
        <p:spPr>
          <a:xfrm>
            <a:off x="3526200" y="1829520"/>
            <a:ext cx="5331960" cy="328716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custDataLst>
      <p:tags r:id="rId2"/>
    </p:custData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80135" y="5106670"/>
            <a:ext cx="105111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/>
            <a:r>
              <a:rPr lang="en-US" alt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比如：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pr2_decription, baxter_descrition,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ur_description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zh-CN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304800"/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sudo apt-get install ros-indigo-pr2-descrition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其中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indigo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是所安装的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版本名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后面就是所需要安装的包名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下划线用中画线代替。</a:t>
            </a:r>
            <a:endParaRPr lang="zh-CN" altLang="en-US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p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5" y="1256665"/>
            <a:ext cx="5721985" cy="3619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21220" y="3478530"/>
            <a:ext cx="4034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4800" algn="l"/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URDF(Unified Robot Description Format),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是一种特殊的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xml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文件格式</a:t>
            </a:r>
            <a:endParaRPr lang="zh-CN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304800" algn="l"/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(package) – xxx_description</a:t>
            </a:r>
            <a:endParaRPr lang="zh-CN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1" descr="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1700530"/>
            <a:ext cx="3605530" cy="34925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443220" y="1906905"/>
            <a:ext cx="5080000" cy="14763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>
            <a:spAutoFit/>
          </a:bodyPr>
          <a:p>
            <a:pPr indent="0" algn="l"/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如果想使用开源库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moveit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对机器人进行路径规划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moveit setup assistant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教程中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第一步就是关于如何将机器人模型导入进来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导入的机器人模型就是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urdf(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导入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xacro</a:t>
            </a:r>
            <a:r>
              <a:rPr lang="zh-CN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格式时也是先将其解析为</a:t>
            </a:r>
            <a:r>
              <a:rPr lang="en-US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urdf)</a:t>
            </a:r>
            <a:endParaRPr lang="en-US" altLang="en-US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3220" y="3851910"/>
            <a:ext cx="5080000" cy="11988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>
            <a:spAutoFit/>
          </a:bodyPr>
          <a:p>
            <a:pPr indent="0" algn="l"/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xacro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在使用时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均先会调用</a:t>
            </a:r>
            <a:endParaRPr 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/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rosrun xacro xacro.py xxx.urdf.xacro &gt; xxx.urdf,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将其解析成对应的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urdf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 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然后再使用。</a:t>
            </a:r>
            <a:endParaRPr lang="en-US" altLang="en-US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93150" y="1994535"/>
            <a:ext cx="253428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机器人URDF模型主要由两个文件组成：.xacro 是主文件，包含URDF项，包括关节，连杆；.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gazebo包含gazebo的具体信息以便在gazebo中仿真这里会包括一些运动属性和物理属性。 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1323340"/>
            <a:ext cx="7357745" cy="410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pic>
        <p:nvPicPr>
          <p:cNvPr id="2" name="图片 1" descr="gazeb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1197610"/>
            <a:ext cx="6802120" cy="446214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261350" y="2244725"/>
            <a:ext cx="287274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b="0">
                <a:cs typeface="宋体" pitchFamily="2" charset="-122"/>
              </a:rPr>
              <a:t>        </a:t>
            </a:r>
            <a:r>
              <a:rPr lang="zh-CN" b="0">
                <a:cs typeface="宋体" pitchFamily="2" charset="-122"/>
              </a:rPr>
              <a:t>对机器人使用</a:t>
            </a:r>
            <a:r>
              <a:rPr lang="en-US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gazebo</a:t>
            </a:r>
            <a:r>
              <a:rPr lang="zh-CN" b="0">
                <a:cs typeface="宋体" pitchFamily="2" charset="-122"/>
              </a:rPr>
              <a:t>进行仿真时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需要加载的机器人模型就是</a:t>
            </a:r>
            <a:r>
              <a:rPr lang="en-US" b="0">
                <a:latin typeface="Times New Roman" panose="02020603050405020304" pitchFamily="18" charset="0"/>
              </a:rPr>
              <a:t>urdf</a:t>
            </a:r>
            <a:r>
              <a:rPr lang="zh-CN" b="0">
                <a:cs typeface="宋体" pitchFamily="2" charset="-122"/>
              </a:rPr>
              <a:t>模型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当然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单纯的</a:t>
            </a:r>
            <a:r>
              <a:rPr lang="en-US" b="0">
                <a:latin typeface="Times New Roman" panose="02020603050405020304" pitchFamily="18" charset="0"/>
              </a:rPr>
              <a:t>urdf</a:t>
            </a:r>
            <a:r>
              <a:rPr lang="zh-CN" b="0">
                <a:cs typeface="宋体" pitchFamily="2" charset="-122"/>
              </a:rPr>
              <a:t>是不能精确描述机器人以及所需要仿真的世界的。</a:t>
            </a:r>
            <a:endParaRPr lang="zh-CN" b="0">
              <a:cs typeface="宋体" pitchFamily="2" charset="-122"/>
            </a:endParaRPr>
          </a:p>
          <a:p>
            <a:pPr marL="0" indent="0" algn="l"/>
            <a:endParaRPr lang="zh-CN" b="0">
              <a:cs typeface="宋体" pitchFamily="2" charset="-122"/>
            </a:endParaRPr>
          </a:p>
          <a:p>
            <a:pPr marL="0" indent="0" algn="l"/>
            <a:r>
              <a:rPr lang="en-US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    gazebo</a:t>
            </a:r>
            <a:r>
              <a:rPr lang="zh-CN" b="0">
                <a:cs typeface="宋体" pitchFamily="2" charset="-122"/>
              </a:rPr>
              <a:t>对其进行了扩展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感兴趣的同学可以查看</a:t>
            </a:r>
            <a:r>
              <a:rPr lang="en-US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gazebo</a:t>
            </a:r>
            <a:r>
              <a:rPr lang="zh-CN" b="0">
                <a:cs typeface="宋体" pitchFamily="2" charset="-122"/>
              </a:rPr>
              <a:t>官网的一些教程</a:t>
            </a:r>
            <a:r>
              <a:rPr lang="en-US" b="0">
                <a:latin typeface="Times New Roman" panose="02020603050405020304" pitchFamily="18" charset="0"/>
              </a:rPr>
              <a:t>. </a:t>
            </a:r>
            <a:r>
              <a:rPr lang="zh-CN" b="0">
                <a:cs typeface="宋体" pitchFamily="2" charset="-122"/>
              </a:rPr>
              <a:t>其中会提供一些标签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对系统动态</a:t>
            </a:r>
            <a:r>
              <a:rPr lang="en-US" b="0">
                <a:latin typeface="Times New Roman" panose="02020603050405020304" pitchFamily="18" charset="0"/>
              </a:rPr>
              <a:t>, </a:t>
            </a:r>
            <a:r>
              <a:rPr lang="zh-CN" b="0">
                <a:cs typeface="宋体" pitchFamily="2" charset="-122"/>
              </a:rPr>
              <a:t>重心等的设定。</a:t>
            </a:r>
            <a:endParaRPr lang="zh-CN" altLang="en-US" b="0">
              <a:cs typeface="宋体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53365" y="12192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rgbClr val="446382"/>
                </a:solidFill>
                <a:sym typeface="+mn-ea"/>
              </a:rPr>
              <a:t>统一机器人描述格式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1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446382"/>
                </a:solidFill>
              </a:rPr>
              <a:t>URDF</a:t>
            </a:r>
            <a:r>
              <a:rPr lang="zh-CN" altLang="en-US" sz="1600">
                <a:solidFill>
                  <a:srgbClr val="446382"/>
                </a:solidFill>
              </a:rPr>
              <a:t>介绍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1930" y="5352415"/>
            <a:ext cx="92532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URDF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语法规范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参考链接</a:t>
            </a:r>
            <a:r>
              <a:rPr lang="en-US"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sz="2000" b="0">
                <a:solidFill>
                  <a:srgbClr val="FF7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http://wiki.ros.org/urdf/XML</a:t>
            </a:r>
            <a:endParaRPr lang="en-US" altLang="en-US" sz="2000" b="0">
              <a:solidFill>
                <a:srgbClr val="FF7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s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5" y="1102360"/>
            <a:ext cx="6802755" cy="3825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31870" y="5733415"/>
            <a:ext cx="66446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ROSwiki相关内容:  </a:t>
            </a:r>
            <a:r>
              <a:rPr lang="en-US" altLang="zh-CN" sz="2000">
                <a:solidFill>
                  <a:srgbClr val="FF7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http://wiki.ros.org/urdf</a:t>
            </a:r>
            <a:endParaRPr lang="en-US" altLang="zh-CN" sz="2000">
              <a:solidFill>
                <a:srgbClr val="FF7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3267</Words>
  <Application>WPS 演示</Application>
  <PresentationFormat>宽屏</PresentationFormat>
  <Paragraphs>307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Times New Roman</vt:lpstr>
      <vt:lpstr>Calibri</vt:lpstr>
      <vt:lpstr>文泉驿微米黑</vt:lpstr>
      <vt:lpstr>DejaVu Sans</vt:lpstr>
      <vt:lpstr>宋体</vt:lpstr>
      <vt:lpstr>Arial Unicode MS</vt:lpstr>
      <vt:lpstr>等线</vt:lpstr>
      <vt:lpstr>Abyssinica SIL</vt:lpstr>
      <vt:lpstr>MT Extra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xujian</cp:lastModifiedBy>
  <cp:revision>405</cp:revision>
  <dcterms:created xsi:type="dcterms:W3CDTF">2018-07-27T03:54:04Z</dcterms:created>
  <dcterms:modified xsi:type="dcterms:W3CDTF">2018-07-27T03:54:04Z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